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1"/>
  </p:notesMasterIdLst>
  <p:sldIdLst>
    <p:sldId id="256" r:id="rId2"/>
    <p:sldId id="273" r:id="rId3"/>
    <p:sldId id="308" r:id="rId4"/>
    <p:sldId id="333" r:id="rId5"/>
    <p:sldId id="331" r:id="rId6"/>
    <p:sldId id="330" r:id="rId7"/>
    <p:sldId id="332" r:id="rId8"/>
    <p:sldId id="337" r:id="rId9"/>
    <p:sldId id="288" r:id="rId10"/>
    <p:sldId id="328" r:id="rId11"/>
    <p:sldId id="338" r:id="rId12"/>
    <p:sldId id="339" r:id="rId13"/>
    <p:sldId id="313" r:id="rId14"/>
    <p:sldId id="314" r:id="rId15"/>
    <p:sldId id="315" r:id="rId16"/>
    <p:sldId id="321" r:id="rId17"/>
    <p:sldId id="343" r:id="rId18"/>
    <p:sldId id="347" r:id="rId19"/>
    <p:sldId id="344" r:id="rId20"/>
    <p:sldId id="346" r:id="rId21"/>
    <p:sldId id="345" r:id="rId22"/>
    <p:sldId id="334" r:id="rId23"/>
    <p:sldId id="329" r:id="rId24"/>
    <p:sldId id="342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298" r:id="rId35"/>
    <p:sldId id="299" r:id="rId36"/>
    <p:sldId id="300" r:id="rId37"/>
    <p:sldId id="301" r:id="rId38"/>
    <p:sldId id="302" r:id="rId39"/>
    <p:sldId id="303" r:id="rId40"/>
    <p:sldId id="304" r:id="rId41"/>
    <p:sldId id="305" r:id="rId42"/>
    <p:sldId id="306" r:id="rId43"/>
    <p:sldId id="307" r:id="rId44"/>
    <p:sldId id="335" r:id="rId45"/>
    <p:sldId id="316" r:id="rId46"/>
    <p:sldId id="317" r:id="rId47"/>
    <p:sldId id="324" r:id="rId48"/>
    <p:sldId id="348" r:id="rId49"/>
    <p:sldId id="325" r:id="rId5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>
      <p:cViewPr varScale="1">
        <p:scale>
          <a:sx n="106" d="100"/>
          <a:sy n="106" d="100"/>
        </p:scale>
        <p:origin x="180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F860E-A5C3-4110-9889-4F85C536945C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8903F4-8487-4286-B4EA-F0245D1CD52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9124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BD2C0E-5F0D-4E63-AEEE-F8BA87248ABC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8246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圓角矩形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/>
              <a:t>按一下以編輯母片副標題樣式</a:t>
            </a:r>
            <a:endParaRPr kumimoji="0" lang="en-US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圓角矩形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圓角矩形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矩形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TW" altLang="en-US"/>
              <a:t>按一下圖示以新增圖片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圓角矩形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2018/10/16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google.com.tw/url?sa=t&amp;rct=j&amp;q=&amp;esrc=s&amp;source=web&amp;cd=1&amp;cad=rja&amp;uact=8&amp;ved=0ahUKEwjOxpTh3b_XAhWCjJQKHRChCW0QFgglMAA&amp;url=http://data.gdeltproject.org/documentation/GDELT-Event_Codebook-V2.0.pdf&amp;usg=AOvVaw33GYQ_4gP_1mlKrd5doQ7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oogle.com.tw/url?sa=t&amp;rct=j&amp;q=&amp;esrc=s&amp;source=web&amp;cd=1&amp;cad=rja&amp;uact=8&amp;ved=0ahUKEwj9vonN3b_XAhVLo5QKHafNBQ4QFgglMAA&amp;url=http://data.gdeltproject.org/documentation/CAMEO.Manual.1.1b3.pdf&amp;usg=AOvVaw2YdIZLurM53J-jvheo2WtO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Distributed system project</a:t>
            </a:r>
            <a:endParaRPr lang="zh-TW" altLang="en-US" dirty="0"/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DB62063D-23DD-6C4A-8FB8-2E9CBAFC1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44008" y="4725144"/>
            <a:ext cx="4384576" cy="1600200"/>
          </a:xfrm>
        </p:spPr>
        <p:txBody>
          <a:bodyPr>
            <a:normAutofit fontScale="62500" lnSpcReduction="20000"/>
          </a:bodyPr>
          <a:lstStyle/>
          <a:p>
            <a:r>
              <a:rPr lang="en-US" altLang="zh-TW" dirty="0">
                <a:latin typeface="+mj-ea"/>
                <a:ea typeface="+mj-ea"/>
              </a:rPr>
              <a:t>NCCU Executive Master</a:t>
            </a:r>
            <a:r>
              <a:rPr lang="zh-Hant" altLang="en-US" dirty="0">
                <a:latin typeface="+mj-ea"/>
                <a:ea typeface="+mj-ea"/>
              </a:rPr>
              <a:t> </a:t>
            </a:r>
            <a:r>
              <a:rPr lang="en-US" altLang="zh-Hant" dirty="0">
                <a:latin typeface="+mj-ea"/>
                <a:ea typeface="+mj-ea"/>
              </a:rPr>
              <a:t>of Computer Science</a:t>
            </a:r>
          </a:p>
          <a:p>
            <a:r>
              <a:rPr lang="en-US" altLang="zh-TW" dirty="0">
                <a:latin typeface="+mj-ea"/>
                <a:ea typeface="+mj-ea"/>
              </a:rPr>
              <a:t>Directed by Prof. Hu Yu Chung</a:t>
            </a:r>
          </a:p>
          <a:p>
            <a:r>
              <a:rPr lang="en-US" altLang="zh-TW" dirty="0">
                <a:latin typeface="+mj-ea"/>
                <a:ea typeface="+mj-ea"/>
              </a:rPr>
              <a:t>2018.10.16</a:t>
            </a:r>
          </a:p>
          <a:p>
            <a:endParaRPr lang="en-US" altLang="zh-TW" dirty="0">
              <a:latin typeface="+mj-ea"/>
              <a:ea typeface="+mj-ea"/>
            </a:endParaRPr>
          </a:p>
          <a:p>
            <a:r>
              <a:rPr lang="en-US" altLang="zh-TW" dirty="0">
                <a:latin typeface="+mj-ea"/>
                <a:ea typeface="+mj-ea"/>
              </a:rPr>
              <a:t>Joseph Lin</a:t>
            </a:r>
            <a:endParaRPr lang="zh-TW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81291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GraphFrame</a:t>
            </a:r>
            <a:r>
              <a:rPr lang="en-US" altLang="zh-TW" dirty="0"/>
              <a:t> Python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Related web info.</a:t>
            </a:r>
          </a:p>
          <a:p>
            <a:pPr lvl="1"/>
            <a:r>
              <a:rPr lang="en-US" altLang="zh-TW" dirty="0"/>
              <a:t>https://graphframes.github.io/quick-start.html</a:t>
            </a:r>
          </a:p>
          <a:p>
            <a:pPr lvl="1"/>
            <a:r>
              <a:rPr lang="en-US" altLang="zh-TW" dirty="0"/>
              <a:t>https://docs.databricks.com/spark/latest/graph-analysis/graphframes/user-guide-python.html</a:t>
            </a:r>
          </a:p>
          <a:p>
            <a:pPr lvl="1"/>
            <a:r>
              <a:rPr lang="en-US" altLang="zh-TW" dirty="0"/>
              <a:t>https://databricks.com/blog/2015/08/12/from-pandas-to-apache-sparks-dataframe.html</a:t>
            </a:r>
          </a:p>
          <a:p>
            <a:pPr lvl="1"/>
            <a:r>
              <a:rPr lang="en-US" altLang="zh-TW" dirty="0"/>
              <a:t>https://github.com/graphframes/graphframes/blob/master/docs/user-guide.md</a:t>
            </a:r>
          </a:p>
          <a:p>
            <a:r>
              <a:rPr lang="en-US" altLang="zh-TW" dirty="0"/>
              <a:t>Official API</a:t>
            </a:r>
          </a:p>
          <a:p>
            <a:pPr lvl="1"/>
            <a:r>
              <a:rPr lang="en-US" altLang="zh-TW" dirty="0"/>
              <a:t>https://graphframes.github.io/api/python/index.html</a:t>
            </a:r>
          </a:p>
        </p:txBody>
      </p:sp>
    </p:spTree>
    <p:extLst>
      <p:ext uri="{BB962C8B-B14F-4D97-AF65-F5344CB8AC3E}">
        <p14:creationId xmlns:p14="http://schemas.microsoft.com/office/powerpoint/2010/main" val="4111188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Before Implement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611560" y="6381328"/>
            <a:ext cx="77048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https://blog.gdeltproject.org/one-click-network-visualization-with-bigquerygephi/</a:t>
            </a:r>
            <a:endParaRPr lang="zh-TW" alt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556792"/>
            <a:ext cx="6482701" cy="4802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556749" y="1556792"/>
            <a:ext cx="255175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GDELT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的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Graph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分析應該長什麼樣子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? 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這張圖給了初步概念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…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但是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GDELT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的資料要怎麼轉換成連結圖呢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?</a:t>
            </a:r>
            <a:endParaRPr lang="zh-TW" altLang="en-US" sz="1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54167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Before Implement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976144" y="1484784"/>
            <a:ext cx="55347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Image what GDELT</a:t>
            </a:r>
            <a:r>
              <a:rPr lang="zh-TW" altLang="en-US" sz="2400" dirty="0"/>
              <a:t> </a:t>
            </a:r>
            <a:r>
              <a:rPr lang="en-US" altLang="zh-TW" sz="2400" dirty="0"/>
              <a:t>Graph Analysis looks like…</a:t>
            </a:r>
            <a:endParaRPr lang="zh-TW" altLang="en-US" sz="2400" dirty="0"/>
          </a:p>
        </p:txBody>
      </p:sp>
      <p:grpSp>
        <p:nvGrpSpPr>
          <p:cNvPr id="3" name="群組 2"/>
          <p:cNvGrpSpPr/>
          <p:nvPr/>
        </p:nvGrpSpPr>
        <p:grpSpPr>
          <a:xfrm>
            <a:off x="1736139" y="3684970"/>
            <a:ext cx="4960097" cy="2984390"/>
            <a:chOff x="1736139" y="2420888"/>
            <a:chExt cx="4960097" cy="2984390"/>
          </a:xfrm>
        </p:grpSpPr>
        <p:sp>
          <p:nvSpPr>
            <p:cNvPr id="4" name="圓角矩形 3"/>
            <p:cNvSpPr/>
            <p:nvPr/>
          </p:nvSpPr>
          <p:spPr>
            <a:xfrm>
              <a:off x="3275856" y="3461062"/>
              <a:ext cx="936104" cy="50405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USA</a:t>
              </a:r>
              <a:endParaRPr lang="zh-TW" altLang="en-US" dirty="0"/>
            </a:p>
          </p:txBody>
        </p:sp>
        <p:sp>
          <p:nvSpPr>
            <p:cNvPr id="5" name="圓角矩形 4"/>
            <p:cNvSpPr/>
            <p:nvPr/>
          </p:nvSpPr>
          <p:spPr>
            <a:xfrm>
              <a:off x="4355976" y="4901222"/>
              <a:ext cx="936104" cy="50405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KOR</a:t>
              </a:r>
              <a:endParaRPr lang="zh-TW" altLang="en-US" dirty="0"/>
            </a:p>
          </p:txBody>
        </p:sp>
        <p:sp>
          <p:nvSpPr>
            <p:cNvPr id="6" name="圓角矩形 5"/>
            <p:cNvSpPr/>
            <p:nvPr/>
          </p:nvSpPr>
          <p:spPr>
            <a:xfrm>
              <a:off x="5760132" y="3893110"/>
              <a:ext cx="936104" cy="50405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JAP</a:t>
              </a:r>
              <a:endParaRPr lang="zh-TW" altLang="en-US" dirty="0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1869811" y="4613190"/>
              <a:ext cx="936104" cy="50405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IRA</a:t>
              </a:r>
              <a:endParaRPr lang="zh-TW" altLang="en-US" dirty="0"/>
            </a:p>
          </p:txBody>
        </p:sp>
        <p:cxnSp>
          <p:nvCxnSpPr>
            <p:cNvPr id="10" name="弧形接點 9"/>
            <p:cNvCxnSpPr>
              <a:stCxn id="7" idx="0"/>
              <a:endCxn id="4" idx="1"/>
            </p:cNvCxnSpPr>
            <p:nvPr/>
          </p:nvCxnSpPr>
          <p:spPr>
            <a:xfrm rot="5400000" flipH="1" flipV="1">
              <a:off x="2356809" y="3694144"/>
              <a:ext cx="900100" cy="937993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弧形接點 11"/>
            <p:cNvCxnSpPr>
              <a:stCxn id="4" idx="2"/>
              <a:endCxn id="5" idx="1"/>
            </p:cNvCxnSpPr>
            <p:nvPr/>
          </p:nvCxnSpPr>
          <p:spPr>
            <a:xfrm rot="16200000" flipH="1">
              <a:off x="3455876" y="4253150"/>
              <a:ext cx="1188132" cy="612068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弧形接點 13"/>
            <p:cNvCxnSpPr>
              <a:stCxn id="4" idx="3"/>
              <a:endCxn id="6" idx="1"/>
            </p:cNvCxnSpPr>
            <p:nvPr/>
          </p:nvCxnSpPr>
          <p:spPr>
            <a:xfrm>
              <a:off x="4211960" y="3713090"/>
              <a:ext cx="1548172" cy="432048"/>
            </a:xfrm>
            <a:prstGeom prst="curvedConnector3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圓角矩形 16"/>
            <p:cNvSpPr/>
            <p:nvPr/>
          </p:nvSpPr>
          <p:spPr>
            <a:xfrm>
              <a:off x="1736139" y="2420888"/>
              <a:ext cx="936104" cy="50405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CHN</a:t>
              </a:r>
              <a:endParaRPr lang="zh-TW" altLang="en-US" dirty="0"/>
            </a:p>
          </p:txBody>
        </p:sp>
        <p:cxnSp>
          <p:nvCxnSpPr>
            <p:cNvPr id="19" name="弧形接點 18"/>
            <p:cNvCxnSpPr>
              <a:stCxn id="17" idx="3"/>
              <a:endCxn id="4" idx="0"/>
            </p:cNvCxnSpPr>
            <p:nvPr/>
          </p:nvCxnSpPr>
          <p:spPr>
            <a:xfrm>
              <a:off x="2672243" y="2672916"/>
              <a:ext cx="1071665" cy="788146"/>
            </a:xfrm>
            <a:prstGeom prst="curved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字方塊 19"/>
            <p:cNvSpPr txBox="1"/>
            <p:nvPr/>
          </p:nvSpPr>
          <p:spPr>
            <a:xfrm>
              <a:off x="3208075" y="2667911"/>
              <a:ext cx="659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Event</a:t>
              </a:r>
              <a:endParaRPr lang="zh-TW" altLang="en-US" dirty="0"/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4656372" y="3706860"/>
              <a:ext cx="659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Event</a:t>
              </a:r>
              <a:endParaRPr lang="zh-TW" altLang="en-US" dirty="0"/>
            </a:p>
          </p:txBody>
        </p:sp>
        <p:sp>
          <p:nvSpPr>
            <p:cNvPr id="22" name="文字方塊 21"/>
            <p:cNvSpPr txBox="1"/>
            <p:nvPr/>
          </p:nvSpPr>
          <p:spPr>
            <a:xfrm>
              <a:off x="3537749" y="4374517"/>
              <a:ext cx="659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Event</a:t>
              </a:r>
              <a:endParaRPr lang="zh-TW" altLang="en-US" dirty="0"/>
            </a:p>
          </p:txBody>
        </p:sp>
        <p:sp>
          <p:nvSpPr>
            <p:cNvPr id="23" name="文字方塊 22"/>
            <p:cNvSpPr txBox="1"/>
            <p:nvPr/>
          </p:nvSpPr>
          <p:spPr>
            <a:xfrm>
              <a:off x="2337862" y="3805685"/>
              <a:ext cx="659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/>
                <a:t>Event</a:t>
              </a:r>
              <a:endParaRPr lang="zh-TW" altLang="en-US" dirty="0"/>
            </a:p>
          </p:txBody>
        </p:sp>
      </p:grpSp>
      <p:sp>
        <p:nvSpPr>
          <p:cNvPr id="24" name="文字方塊 23"/>
          <p:cNvSpPr txBox="1"/>
          <p:nvPr/>
        </p:nvSpPr>
        <p:spPr>
          <a:xfrm>
            <a:off x="1056137" y="2224609"/>
            <a:ext cx="5006627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TW" dirty="0"/>
              <a:t>Vertex = (Actor ID, ActorAttribute1, ActorAttribute2…)</a:t>
            </a:r>
          </a:p>
          <a:p>
            <a:r>
              <a:rPr lang="en-US" altLang="zh-TW" dirty="0"/>
              <a:t>Edge = (Actor1Attribute, Actor2Attribute, </a:t>
            </a:r>
            <a:r>
              <a:rPr lang="en-US" altLang="zh-TW" dirty="0" err="1"/>
              <a:t>EventCode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1056137" y="1916832"/>
            <a:ext cx="3767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最終我們給了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GDELT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資料集的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Graph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分析定義</a:t>
            </a:r>
          </a:p>
        </p:txBody>
      </p:sp>
      <p:sp>
        <p:nvSpPr>
          <p:cNvPr id="25" name="文字方塊 24"/>
          <p:cNvSpPr txBox="1"/>
          <p:nvPr/>
        </p:nvSpPr>
        <p:spPr>
          <a:xfrm>
            <a:off x="1092141" y="3049215"/>
            <a:ext cx="71003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以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Actor Country Code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當作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Vertex(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分析對象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),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一筆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GDELT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資料可表達一條連結</a:t>
            </a:r>
            <a:endParaRPr lang="en-US" altLang="zh-TW" sz="1400" dirty="0">
              <a:solidFill>
                <a:srgbClr val="FF0000"/>
              </a:solidFill>
              <a:latin typeface="+mj-ea"/>
              <a:ea typeface="+mj-ea"/>
            </a:endParaRPr>
          </a:p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例如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:  Actor1CountryCode (CHN)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對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Actor2CountryCode(USA)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發生了某個</a:t>
            </a:r>
            <a:r>
              <a:rPr lang="en-US" altLang="zh-TW" sz="1400" dirty="0" err="1">
                <a:solidFill>
                  <a:srgbClr val="FF0000"/>
                </a:solidFill>
                <a:latin typeface="+mj-ea"/>
                <a:ea typeface="+mj-ea"/>
              </a:rPr>
              <a:t>EventCode</a:t>
            </a:r>
            <a:endParaRPr lang="zh-TW" altLang="en-US" sz="1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45160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Demo-</a:t>
            </a:r>
            <a:r>
              <a:rPr lang="en-US" altLang="zh-TW" sz="3200" dirty="0"/>
              <a:t>20160218230000.export.CSV</a:t>
            </a:r>
            <a:endParaRPr lang="zh-TW" alt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514118"/>
            <a:ext cx="8869308" cy="4035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5436096" y="4653136"/>
            <a:ext cx="3262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使用簡單的互動輸入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,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決定要匯入的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CSV</a:t>
            </a:r>
            <a:endParaRPr lang="zh-TW" altLang="en-US" sz="1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5437594" y="2681209"/>
            <a:ext cx="3262432" cy="541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使用</a:t>
            </a:r>
            <a:r>
              <a:rPr lang="en-US" altLang="zh-TW" sz="1400" dirty="0" err="1">
                <a:solidFill>
                  <a:srgbClr val="FF0000"/>
                </a:solidFill>
                <a:latin typeface="+mj-ea"/>
                <a:ea typeface="+mj-ea"/>
              </a:rPr>
              <a:t>findspark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套件啟用</a:t>
            </a:r>
            <a:r>
              <a:rPr lang="en-US" altLang="zh-TW" sz="1400" dirty="0" err="1">
                <a:solidFill>
                  <a:srgbClr val="FF0000"/>
                </a:solidFill>
                <a:latin typeface="+mj-ea"/>
                <a:ea typeface="+mj-ea"/>
              </a:rPr>
              <a:t>pyspark</a:t>
            </a:r>
            <a:endParaRPr lang="en-US" altLang="zh-TW" sz="1400" dirty="0">
              <a:solidFill>
                <a:srgbClr val="FF0000"/>
              </a:solidFill>
              <a:latin typeface="+mj-ea"/>
              <a:ea typeface="+mj-ea"/>
            </a:endParaRPr>
          </a:p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設定匯入</a:t>
            </a:r>
            <a:r>
              <a:rPr lang="en-US" altLang="zh-TW" sz="1400" dirty="0" err="1">
                <a:solidFill>
                  <a:srgbClr val="FF0000"/>
                </a:solidFill>
                <a:latin typeface="+mj-ea"/>
                <a:ea typeface="+mj-ea"/>
              </a:rPr>
              <a:t>GraphFrames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套件</a:t>
            </a:r>
          </a:p>
        </p:txBody>
      </p:sp>
    </p:spTree>
    <p:extLst>
      <p:ext uri="{BB962C8B-B14F-4D97-AF65-F5344CB8AC3E}">
        <p14:creationId xmlns:p14="http://schemas.microsoft.com/office/powerpoint/2010/main" val="2598208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Demo-</a:t>
            </a:r>
            <a:r>
              <a:rPr lang="en-US" altLang="zh-TW" sz="3200" dirty="0"/>
              <a:t>20160218230000.export.CSV</a:t>
            </a:r>
            <a:endParaRPr lang="zh-TW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376125"/>
            <a:ext cx="8244407" cy="5449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5545802" y="2852936"/>
            <a:ext cx="36106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選取需要的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Actor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欄位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,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合併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Actor1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及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Actor2</a:t>
            </a:r>
          </a:p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合併後取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distinct(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單一值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)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當作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vertex</a:t>
            </a:r>
            <a:endParaRPr lang="zh-TW" altLang="en-US" sz="1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5707450" y="1393887"/>
            <a:ext cx="1604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讀取要讀入的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CSV</a:t>
            </a:r>
            <a:endParaRPr lang="zh-TW" altLang="en-US" sz="1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31654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</p:spPr>
        <p:txBody>
          <a:bodyPr>
            <a:normAutofit/>
          </a:bodyPr>
          <a:lstStyle/>
          <a:p>
            <a:r>
              <a:rPr lang="en-US" altLang="zh-TW" dirty="0"/>
              <a:t>Demo-</a:t>
            </a:r>
            <a:r>
              <a:rPr lang="en-US" altLang="zh-TW" sz="3200" dirty="0"/>
              <a:t>20160218230000.export.CSV</a:t>
            </a:r>
            <a:endParaRPr lang="zh-TW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79" y="1484784"/>
            <a:ext cx="8752702" cy="3616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156176" y="2996952"/>
            <a:ext cx="281371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選取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Source = Actor1Name</a:t>
            </a:r>
          </a:p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選取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Destination = Actor2Name</a:t>
            </a:r>
          </a:p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選取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Relation = </a:t>
            </a:r>
            <a:r>
              <a:rPr lang="en-US" altLang="zh-TW" sz="1400" dirty="0" err="1">
                <a:solidFill>
                  <a:srgbClr val="FF0000"/>
                </a:solidFill>
                <a:latin typeface="+mj-ea"/>
                <a:ea typeface="+mj-ea"/>
              </a:rPr>
              <a:t>EventCode</a:t>
            </a:r>
            <a:endParaRPr lang="zh-TW" altLang="en-US" sz="1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586C892-2112-104E-B56D-50F9CD75C96B}"/>
              </a:ext>
            </a:extLst>
          </p:cNvPr>
          <p:cNvSpPr/>
          <p:nvPr/>
        </p:nvSpPr>
        <p:spPr>
          <a:xfrm>
            <a:off x="7812360" y="1546535"/>
            <a:ext cx="6799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+mj-ea"/>
              </a:rPr>
              <a:t>Map</a:t>
            </a:r>
            <a:endParaRPr lang="zh-TW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5735C3A-881C-8646-B404-F39132918427}"/>
              </a:ext>
            </a:extLst>
          </p:cNvPr>
          <p:cNvSpPr/>
          <p:nvPr/>
        </p:nvSpPr>
        <p:spPr>
          <a:xfrm>
            <a:off x="2195736" y="1763738"/>
            <a:ext cx="987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+mj-ea"/>
              </a:rPr>
              <a:t>Reduce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65133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</p:spPr>
        <p:txBody>
          <a:bodyPr>
            <a:normAutofit/>
          </a:bodyPr>
          <a:lstStyle/>
          <a:p>
            <a:r>
              <a:rPr lang="en-US" altLang="zh-TW" dirty="0"/>
              <a:t>Demo-</a:t>
            </a:r>
            <a:r>
              <a:rPr lang="en-US" altLang="zh-TW" sz="3200" dirty="0"/>
              <a:t>20160218230000.export.CSV</a:t>
            </a:r>
            <a:endParaRPr lang="zh-TW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72" y="1700808"/>
            <a:ext cx="8891215" cy="4248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264603" y="2420888"/>
            <a:ext cx="13715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顯示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in-degree</a:t>
            </a:r>
            <a:endParaRPr lang="zh-TW" altLang="en-US" sz="1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6264603" y="3193812"/>
            <a:ext cx="25558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顯示</a:t>
            </a:r>
            <a:r>
              <a:rPr lang="en-US" altLang="zh-TW" sz="1400" dirty="0" err="1">
                <a:solidFill>
                  <a:srgbClr val="FF0000"/>
                </a:solidFill>
                <a:latin typeface="+mj-ea"/>
                <a:ea typeface="+mj-ea"/>
              </a:rPr>
              <a:t>EventCode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 = 173 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的關係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(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事件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)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數量</a:t>
            </a:r>
          </a:p>
        </p:txBody>
      </p:sp>
    </p:spTree>
    <p:extLst>
      <p:ext uri="{BB962C8B-B14F-4D97-AF65-F5344CB8AC3E}">
        <p14:creationId xmlns:p14="http://schemas.microsoft.com/office/powerpoint/2010/main" val="311304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</p:spPr>
        <p:txBody>
          <a:bodyPr>
            <a:normAutofit/>
          </a:bodyPr>
          <a:lstStyle/>
          <a:p>
            <a:r>
              <a:rPr lang="en-US" altLang="zh-TW" dirty="0"/>
              <a:t>Demo-</a:t>
            </a:r>
            <a:r>
              <a:rPr lang="en-US" altLang="zh-TW" sz="3200" dirty="0"/>
              <a:t>20160218230000.export.CSV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971600" y="1484784"/>
            <a:ext cx="66784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#print (type(</a:t>
            </a:r>
            <a:r>
              <a:rPr lang="en-US" altLang="zh-TW" dirty="0" err="1"/>
              <a:t>g.inDegrees</a:t>
            </a:r>
            <a:r>
              <a:rPr lang="en-US" altLang="zh-TW" dirty="0"/>
              <a:t>))</a:t>
            </a:r>
          </a:p>
          <a:p>
            <a:r>
              <a:rPr lang="en-US" altLang="zh-TW" dirty="0"/>
              <a:t>#print (</a:t>
            </a:r>
            <a:r>
              <a:rPr lang="en-US" altLang="zh-TW" dirty="0" err="1"/>
              <a:t>g.inDegrees.orderBy</a:t>
            </a:r>
            <a:r>
              <a:rPr lang="en-US" altLang="zh-TW" dirty="0"/>
              <a:t>(</a:t>
            </a:r>
            <a:r>
              <a:rPr lang="en-US" altLang="zh-TW" dirty="0" err="1"/>
              <a:t>g.inDegrees.inDegree.desc</a:t>
            </a:r>
            <a:r>
              <a:rPr lang="en-US" altLang="zh-TW" dirty="0"/>
              <a:t>()).collect())</a:t>
            </a:r>
            <a:endParaRPr lang="zh-TW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420888"/>
            <a:ext cx="8806458" cy="322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6103493" y="1484783"/>
            <a:ext cx="27685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顯示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in-Degree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的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datatype</a:t>
            </a:r>
            <a:endParaRPr lang="zh-TW" altLang="en-US" sz="1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6084168" y="2072108"/>
            <a:ext cx="29018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顯示排序後的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in-Degree,</a:t>
            </a:r>
          </a:p>
          <a:p>
            <a:r>
              <a:rPr lang="en-US" altLang="zh-TW" sz="1400" dirty="0" err="1">
                <a:solidFill>
                  <a:srgbClr val="FF0000"/>
                </a:solidFill>
                <a:latin typeface="+mj-ea"/>
                <a:ea typeface="+mj-ea"/>
              </a:rPr>
              <a:t>orderBy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及 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.collect()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是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Spark SQL 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執行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RDD Translation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範例</a:t>
            </a:r>
          </a:p>
        </p:txBody>
      </p:sp>
    </p:spTree>
    <p:extLst>
      <p:ext uri="{BB962C8B-B14F-4D97-AF65-F5344CB8AC3E}">
        <p14:creationId xmlns:p14="http://schemas.microsoft.com/office/powerpoint/2010/main" val="2910368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Spark SQL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Related web info.</a:t>
            </a:r>
          </a:p>
          <a:p>
            <a:pPr lvl="1"/>
            <a:r>
              <a:rPr lang="en-US" altLang="zh-TW" dirty="0"/>
              <a:t>How to select the column you want</a:t>
            </a:r>
          </a:p>
          <a:p>
            <a:pPr lvl="2"/>
            <a:r>
              <a:rPr lang="en-US" altLang="zh-TW" dirty="0"/>
              <a:t>http://spark.apache.org/docs/2.1.0/api/python/pyspark.sql.html</a:t>
            </a:r>
          </a:p>
          <a:p>
            <a:pPr lvl="1"/>
            <a:r>
              <a:rPr lang="en-US" altLang="zh-TW" dirty="0"/>
              <a:t>How to filter value</a:t>
            </a:r>
          </a:p>
          <a:p>
            <a:pPr lvl="2"/>
            <a:r>
              <a:rPr lang="en-US" altLang="zh-TW" dirty="0"/>
              <a:t>https://stackoverflow.com/questions/33747834/sparksql-filtering-selecting-with-where-clause-with-multiple-conditions</a:t>
            </a:r>
          </a:p>
          <a:p>
            <a:r>
              <a:rPr lang="en-US" altLang="zh-TW" dirty="0"/>
              <a:t>Official API</a:t>
            </a:r>
          </a:p>
          <a:p>
            <a:pPr lvl="1"/>
            <a:r>
              <a:rPr lang="en-US" altLang="zh-TW" dirty="0"/>
              <a:t>https://spark.apache.org/docs/latest/sql-programming-guide.html#datasets-and-dataframes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8281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</p:spPr>
        <p:txBody>
          <a:bodyPr>
            <a:normAutofit/>
          </a:bodyPr>
          <a:lstStyle/>
          <a:p>
            <a:r>
              <a:rPr lang="en-US" altLang="zh-TW" dirty="0"/>
              <a:t>Demo-</a:t>
            </a:r>
            <a:r>
              <a:rPr lang="en-US" altLang="zh-TW" sz="3200" dirty="0"/>
              <a:t>20160218230000.export.CSV</a:t>
            </a:r>
            <a:endParaRPr lang="zh-TW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556792"/>
            <a:ext cx="8718884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6103492" y="2204864"/>
            <a:ext cx="27685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顯示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Page Rank</a:t>
            </a:r>
            <a:endParaRPr lang="zh-TW" altLang="en-US" sz="1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40387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Agenda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</a:p>
          <a:p>
            <a:r>
              <a:rPr lang="en-US" altLang="zh-TW" dirty="0"/>
              <a:t>GDELT</a:t>
            </a:r>
          </a:p>
          <a:p>
            <a:r>
              <a:rPr lang="en-US" altLang="zh-TW" dirty="0" err="1"/>
              <a:t>Graphframe</a:t>
            </a:r>
            <a:endParaRPr lang="en-US" altLang="zh-TW" dirty="0"/>
          </a:p>
          <a:p>
            <a:r>
              <a:rPr lang="en-US" altLang="zh-TW" dirty="0"/>
              <a:t>Demo</a:t>
            </a:r>
          </a:p>
          <a:p>
            <a:r>
              <a:rPr lang="en-US" altLang="zh-TW" dirty="0"/>
              <a:t>Advanced Project Plan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666105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Demo-</a:t>
            </a:r>
            <a:r>
              <a:rPr lang="en-US" altLang="zh-TW" dirty="0" err="1"/>
              <a:t>gdelt_small_data</a:t>
            </a:r>
            <a:endParaRPr lang="zh-TW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484783"/>
            <a:ext cx="8634651" cy="5227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6084168" y="1196428"/>
            <a:ext cx="22258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使用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python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直接執行程式</a:t>
            </a:r>
          </a:p>
        </p:txBody>
      </p:sp>
    </p:spTree>
    <p:extLst>
      <p:ext uri="{BB962C8B-B14F-4D97-AF65-F5344CB8AC3E}">
        <p14:creationId xmlns:p14="http://schemas.microsoft.com/office/powerpoint/2010/main" val="8754393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Requirement fulfillment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078678021"/>
              </p:ext>
            </p:extLst>
          </p:nvPr>
        </p:nvGraphicFramePr>
        <p:xfrm>
          <a:off x="755576" y="1556792"/>
          <a:ext cx="77724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Requirement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Fulfillment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Using </a:t>
                      </a:r>
                      <a:r>
                        <a:rPr lang="en-US" altLang="zh-TW" dirty="0" err="1"/>
                        <a:t>Github</a:t>
                      </a:r>
                      <a:r>
                        <a:rPr lang="en-US" altLang="zh-TW" dirty="0"/>
                        <a:t> version control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-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Using public cloud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-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GDELT Dataset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100%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Batch / Interactive analysis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100% / ?%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Map Reduce</a:t>
                      </a:r>
                      <a:r>
                        <a:rPr lang="en-US" altLang="zh-TW" baseline="0" dirty="0"/>
                        <a:t> / Graph network analysis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100% / 100%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539552" y="4221088"/>
            <a:ext cx="2128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Task List</a:t>
            </a:r>
          </a:p>
          <a:p>
            <a:r>
              <a:rPr lang="en-US" altLang="zh-TW" dirty="0"/>
              <a:t>Streaming analysis</a:t>
            </a:r>
          </a:p>
          <a:p>
            <a:r>
              <a:rPr lang="en-US" altLang="zh-TW" dirty="0"/>
              <a:t>GCP spark deployment</a:t>
            </a:r>
          </a:p>
        </p:txBody>
      </p:sp>
      <p:sp>
        <p:nvSpPr>
          <p:cNvPr id="3" name="矩形 2"/>
          <p:cNvSpPr/>
          <p:nvPr/>
        </p:nvSpPr>
        <p:spPr>
          <a:xfrm>
            <a:off x="539552" y="5373215"/>
            <a:ext cx="33932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/>
              <a:t>Github</a:t>
            </a:r>
            <a:endParaRPr lang="en-US" altLang="zh-TW" dirty="0"/>
          </a:p>
          <a:p>
            <a:r>
              <a:rPr lang="en-US" altLang="zh-TW" dirty="0"/>
              <a:t>http://blog.kevinlinul.idv.tw/?p=369</a:t>
            </a:r>
            <a:endParaRPr lang="zh-TW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4065254"/>
            <a:ext cx="4601288" cy="2547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4355976" y="4065254"/>
            <a:ext cx="1080120" cy="10791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51903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後續延伸應用</a:t>
            </a:r>
            <a:r>
              <a:rPr lang="en-US" altLang="zh-TW" dirty="0"/>
              <a:t>-</a:t>
            </a:r>
            <a:r>
              <a:rPr lang="zh-TW" altLang="en-US" dirty="0"/>
              <a:t>金價波動預測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金價波動因素</a:t>
            </a:r>
            <a:endParaRPr lang="en-US" altLang="zh-TW" dirty="0"/>
          </a:p>
          <a:p>
            <a:pPr lvl="1"/>
            <a:r>
              <a:rPr lang="zh-TW" altLang="en-US" dirty="0"/>
              <a:t>黃金供給與需求</a:t>
            </a:r>
            <a:endParaRPr lang="en-US" altLang="zh-TW" dirty="0"/>
          </a:p>
          <a:p>
            <a:pPr lvl="1"/>
            <a:r>
              <a:rPr lang="zh-TW" altLang="en-US" dirty="0"/>
              <a:t>美元</a:t>
            </a:r>
            <a:endParaRPr lang="en-US" altLang="zh-TW" dirty="0"/>
          </a:p>
          <a:p>
            <a:pPr lvl="1"/>
            <a:r>
              <a:rPr lang="zh-TW" altLang="en-US" dirty="0"/>
              <a:t>油價</a:t>
            </a:r>
            <a:endParaRPr lang="en-US" altLang="zh-TW" dirty="0"/>
          </a:p>
          <a:p>
            <a:pPr lvl="1"/>
            <a:r>
              <a:rPr lang="zh-TW" altLang="en-US" dirty="0"/>
              <a:t>戰爭與政經</a:t>
            </a:r>
            <a:endParaRPr lang="en-US" altLang="zh-TW" dirty="0"/>
          </a:p>
          <a:p>
            <a:pPr lvl="1"/>
            <a:r>
              <a:rPr lang="zh-TW" altLang="en-US" dirty="0"/>
              <a:t>其他貴金屬價格</a:t>
            </a:r>
            <a:endParaRPr lang="en-US" altLang="zh-TW" dirty="0"/>
          </a:p>
          <a:p>
            <a:pPr lvl="1"/>
            <a:r>
              <a:rPr lang="zh-TW" altLang="en-US" dirty="0"/>
              <a:t>季節性變動</a:t>
            </a:r>
          </a:p>
        </p:txBody>
      </p:sp>
      <p:sp>
        <p:nvSpPr>
          <p:cNvPr id="4" name="矩形 3"/>
          <p:cNvSpPr/>
          <p:nvPr/>
        </p:nvSpPr>
        <p:spPr>
          <a:xfrm>
            <a:off x="1477335" y="3106433"/>
            <a:ext cx="1944216" cy="5040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22</a:t>
            </a:fld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4716016" y="3087269"/>
            <a:ext cx="2768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Actor Name = MIL</a:t>
            </a:r>
          </a:p>
          <a:p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Event Code = 13X (Threaten)</a:t>
            </a:r>
            <a:endParaRPr lang="zh-TW" altLang="en-US" sz="1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748013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後續延伸應用</a:t>
            </a:r>
            <a:r>
              <a:rPr lang="en-US" altLang="zh-TW" dirty="0"/>
              <a:t>-</a:t>
            </a:r>
            <a:r>
              <a:rPr lang="zh-TW" altLang="en-US" dirty="0"/>
              <a:t>搭配</a:t>
            </a:r>
            <a:r>
              <a:rPr lang="en-US" altLang="zh-TW" dirty="0"/>
              <a:t>Markov</a:t>
            </a:r>
            <a:r>
              <a:rPr lang="zh-TW" altLang="en-US" dirty="0"/>
              <a:t>分析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/>
              <a:t>投資原則</a:t>
            </a:r>
            <a:endParaRPr lang="en-US" altLang="zh-TW" dirty="0"/>
          </a:p>
          <a:p>
            <a:pPr lvl="1"/>
            <a:r>
              <a:rPr lang="zh-TW" altLang="en-US" dirty="0"/>
              <a:t>買低賣高</a:t>
            </a:r>
            <a:endParaRPr lang="en-US" altLang="zh-TW" dirty="0"/>
          </a:p>
          <a:p>
            <a:pPr lvl="1"/>
            <a:r>
              <a:rPr lang="zh-TW" altLang="en-US" dirty="0"/>
              <a:t>耐心持股減少交易</a:t>
            </a:r>
            <a:endParaRPr lang="en-US" altLang="zh-TW" dirty="0"/>
          </a:p>
          <a:p>
            <a:r>
              <a:rPr lang="en-US" altLang="zh-TW" dirty="0"/>
              <a:t>Vertex could be: Actor1Name, Actor1EthnicCode, Actor1CountryCode…</a:t>
            </a:r>
          </a:p>
          <a:p>
            <a:r>
              <a:rPr lang="en-US" altLang="zh-TW" dirty="0"/>
              <a:t>Relation = </a:t>
            </a:r>
            <a:r>
              <a:rPr lang="en-US" altLang="zh-TW" dirty="0" err="1"/>
              <a:t>Eventcode</a:t>
            </a:r>
            <a:endParaRPr lang="en-US" altLang="zh-TW" dirty="0"/>
          </a:p>
          <a:p>
            <a:r>
              <a:rPr lang="zh-TW" altLang="en-US" dirty="0"/>
              <a:t>統計分析不同屬性</a:t>
            </a:r>
            <a:r>
              <a:rPr lang="en-US" altLang="zh-TW" dirty="0"/>
              <a:t>, </a:t>
            </a:r>
            <a:r>
              <a:rPr lang="zh-TW" altLang="en-US" dirty="0"/>
              <a:t>不同</a:t>
            </a:r>
            <a:r>
              <a:rPr lang="en-US" altLang="zh-TW" dirty="0"/>
              <a:t>Event</a:t>
            </a:r>
            <a:r>
              <a:rPr lang="zh-TW" altLang="en-US" dirty="0"/>
              <a:t>的</a:t>
            </a:r>
            <a:r>
              <a:rPr lang="en-US" altLang="zh-TW" dirty="0"/>
              <a:t>Page Rank</a:t>
            </a:r>
            <a:r>
              <a:rPr lang="zh-TW" altLang="en-US" dirty="0"/>
              <a:t>異動幅度與金價異動幅度的關係</a:t>
            </a:r>
            <a:endParaRPr lang="en-US" altLang="zh-TW" dirty="0"/>
          </a:p>
          <a:p>
            <a:pPr lvl="1"/>
            <a:endParaRPr lang="en-US" altLang="zh-TW" dirty="0"/>
          </a:p>
        </p:txBody>
      </p:sp>
      <p:sp>
        <p:nvSpPr>
          <p:cNvPr id="4" name="文字方塊 3"/>
          <p:cNvSpPr txBox="1"/>
          <p:nvPr/>
        </p:nvSpPr>
        <p:spPr>
          <a:xfrm>
            <a:off x="5364088" y="2132856"/>
            <a:ext cx="2768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我們不須預測每日的漲跌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,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只要可預測漲跌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&gt;5%, 10%...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的事件</a:t>
            </a:r>
          </a:p>
        </p:txBody>
      </p:sp>
    </p:spTree>
    <p:extLst>
      <p:ext uri="{BB962C8B-B14F-4D97-AF65-F5344CB8AC3E}">
        <p14:creationId xmlns:p14="http://schemas.microsoft.com/office/powerpoint/2010/main" val="41256346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99592" y="2636912"/>
            <a:ext cx="7772400" cy="1143000"/>
          </a:xfrm>
        </p:spPr>
        <p:txBody>
          <a:bodyPr/>
          <a:lstStyle/>
          <a:p>
            <a:r>
              <a:rPr lang="en-US" altLang="zh-TW" dirty="0"/>
              <a:t>Q &amp; 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335274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Attachment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93301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Checking python version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072" y="1869008"/>
            <a:ext cx="6981825" cy="166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283515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932" y="1916832"/>
            <a:ext cx="5521335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內容版面配置區 2"/>
          <p:cNvSpPr txBox="1">
            <a:spLocks/>
          </p:cNvSpPr>
          <p:nvPr/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Install python3-pip (to install </a:t>
            </a:r>
            <a:r>
              <a:rPr lang="en-US" altLang="zh-TW" dirty="0" err="1"/>
              <a:t>jupyter</a:t>
            </a:r>
            <a:r>
              <a:rPr lang="en-US" altLang="zh-TW" dirty="0"/>
              <a:t> afterward)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376852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Install </a:t>
            </a:r>
            <a:r>
              <a:rPr lang="en-US" altLang="zh-TW" dirty="0" err="1"/>
              <a:t>jupyter</a:t>
            </a:r>
            <a:endParaRPr lang="zh-TW" alt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844824"/>
            <a:ext cx="6837834" cy="4917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8852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Enable </a:t>
            </a:r>
            <a:r>
              <a:rPr lang="en-US" altLang="zh-TW" dirty="0" err="1"/>
              <a:t>jupyter</a:t>
            </a:r>
            <a:r>
              <a:rPr lang="en-US" altLang="zh-TW" dirty="0"/>
              <a:t> notebook</a:t>
            </a:r>
            <a:endParaRPr lang="zh-TW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809" y="2060848"/>
            <a:ext cx="6962775" cy="446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1157288" y="4077072"/>
            <a:ext cx="7303143" cy="7200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3054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/>
              <a:t>Checking python version</a:t>
            </a:r>
          </a:p>
          <a:p>
            <a:r>
              <a:rPr lang="en-US" altLang="zh-TW" dirty="0"/>
              <a:t>Install python3-pip (to install </a:t>
            </a:r>
            <a:r>
              <a:rPr lang="en-US" altLang="zh-TW" dirty="0" err="1"/>
              <a:t>jupyter</a:t>
            </a:r>
            <a:r>
              <a:rPr lang="en-US" altLang="zh-TW" dirty="0"/>
              <a:t> afterward)</a:t>
            </a:r>
          </a:p>
          <a:p>
            <a:r>
              <a:rPr lang="en-US" altLang="zh-TW" dirty="0"/>
              <a:t>Install </a:t>
            </a:r>
            <a:r>
              <a:rPr lang="en-US" altLang="zh-TW" dirty="0" err="1"/>
              <a:t>jupyter</a:t>
            </a:r>
            <a:endParaRPr lang="zh-TW" altLang="en-US" dirty="0"/>
          </a:p>
          <a:p>
            <a:r>
              <a:rPr lang="en-US" altLang="zh-TW" dirty="0"/>
              <a:t>Enable </a:t>
            </a:r>
            <a:r>
              <a:rPr lang="en-US" altLang="zh-TW" dirty="0" err="1"/>
              <a:t>jupyter</a:t>
            </a:r>
            <a:r>
              <a:rPr lang="en-US" altLang="zh-TW" dirty="0"/>
              <a:t> notebook</a:t>
            </a:r>
            <a:endParaRPr lang="zh-TW" altLang="en-US" dirty="0"/>
          </a:p>
          <a:p>
            <a:r>
              <a:rPr lang="en-US" altLang="zh-TW" dirty="0"/>
              <a:t>Update apt-get</a:t>
            </a:r>
            <a:endParaRPr lang="zh-TW" altLang="en-US" dirty="0"/>
          </a:p>
          <a:p>
            <a:r>
              <a:rPr lang="en-US" altLang="zh-TW" dirty="0"/>
              <a:t>Install java</a:t>
            </a:r>
            <a:endParaRPr lang="zh-TW" altLang="en-US" dirty="0"/>
          </a:p>
          <a:p>
            <a:r>
              <a:rPr lang="en-US" altLang="zh-TW" dirty="0"/>
              <a:t>Install py4j</a:t>
            </a:r>
            <a:endParaRPr lang="zh-TW" altLang="en-US" dirty="0"/>
          </a:p>
          <a:p>
            <a:r>
              <a:rPr lang="en-US" altLang="zh-TW" dirty="0"/>
              <a:t>Install spark and </a:t>
            </a:r>
            <a:r>
              <a:rPr lang="en-US" altLang="zh-TW" dirty="0" err="1"/>
              <a:t>hadoop</a:t>
            </a:r>
            <a:endParaRPr lang="zh-TW" altLang="en-US" dirty="0"/>
          </a:p>
          <a:p>
            <a:r>
              <a:rPr lang="en-US" altLang="zh-TW" dirty="0"/>
              <a:t>Put/Unzip spark file under your home folder</a:t>
            </a:r>
          </a:p>
          <a:p>
            <a:r>
              <a:rPr lang="en-US" altLang="zh-TW" dirty="0"/>
              <a:t>Tell python where actually find spark (link </a:t>
            </a:r>
            <a:r>
              <a:rPr lang="en-US" altLang="zh-TW" dirty="0" err="1"/>
              <a:t>pyspark</a:t>
            </a:r>
            <a:r>
              <a:rPr lang="zh-TW" altLang="en-US" dirty="0"/>
              <a:t> </a:t>
            </a:r>
            <a:r>
              <a:rPr lang="en-US" altLang="zh-TW" dirty="0"/>
              <a:t>and </a:t>
            </a:r>
            <a:r>
              <a:rPr lang="en-US" altLang="zh-TW" dirty="0" err="1"/>
              <a:t>jupyter</a:t>
            </a:r>
            <a:r>
              <a:rPr lang="en-US" altLang="zh-TW" dirty="0"/>
              <a:t> notebook)</a:t>
            </a:r>
            <a:endParaRPr lang="zh-TW" altLang="en-US" dirty="0"/>
          </a:p>
          <a:p>
            <a:r>
              <a:rPr lang="en-US" altLang="zh-TW" dirty="0"/>
              <a:t>Checking permissions on the spark folder</a:t>
            </a:r>
            <a:endParaRPr lang="zh-TW" altLang="en-US" dirty="0"/>
          </a:p>
          <a:p>
            <a:r>
              <a:rPr lang="en-US" altLang="zh-TW" dirty="0"/>
              <a:t>Setting up </a:t>
            </a:r>
            <a:r>
              <a:rPr lang="en-US" altLang="zh-TW" dirty="0" err="1"/>
              <a:t>pyspark</a:t>
            </a:r>
            <a:r>
              <a:rPr lang="en-US" altLang="zh-TW" dirty="0"/>
              <a:t> (you can import </a:t>
            </a:r>
            <a:r>
              <a:rPr lang="en-US" altLang="zh-TW" dirty="0" err="1"/>
              <a:t>pyspark</a:t>
            </a:r>
            <a:r>
              <a:rPr lang="en-US" altLang="zh-TW" dirty="0"/>
              <a:t> not only in the spark directory using </a:t>
            </a:r>
            <a:r>
              <a:rPr lang="en-US" altLang="zh-TW" dirty="0" err="1"/>
              <a:t>findspark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7524328" y="1407012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參考附件</a:t>
            </a:r>
          </a:p>
        </p:txBody>
      </p:sp>
    </p:spTree>
    <p:extLst>
      <p:ext uri="{BB962C8B-B14F-4D97-AF65-F5344CB8AC3E}">
        <p14:creationId xmlns:p14="http://schemas.microsoft.com/office/powerpoint/2010/main" val="220979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Enable </a:t>
            </a:r>
            <a:r>
              <a:rPr lang="en-US" altLang="zh-TW" dirty="0" err="1"/>
              <a:t>jupyter</a:t>
            </a:r>
            <a:r>
              <a:rPr lang="en-US" altLang="zh-TW" dirty="0"/>
              <a:t> notebook</a:t>
            </a:r>
            <a:endParaRPr lang="zh-TW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177429"/>
            <a:ext cx="8668610" cy="398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7380312" y="3429000"/>
            <a:ext cx="1611826" cy="5760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7437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Enable </a:t>
            </a:r>
            <a:r>
              <a:rPr lang="en-US" altLang="zh-TW" dirty="0" err="1"/>
              <a:t>jupyter</a:t>
            </a:r>
            <a:r>
              <a:rPr lang="en-US" altLang="zh-TW" dirty="0"/>
              <a:t> notebook (Checking)</a:t>
            </a:r>
            <a:endParaRPr lang="zh-TW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060848"/>
            <a:ext cx="8712573" cy="439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2267744" y="3892825"/>
            <a:ext cx="334610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TW" dirty="0"/>
              <a:t>Press </a:t>
            </a:r>
            <a:r>
              <a:rPr lang="en-US" altLang="zh-TW" dirty="0" err="1"/>
              <a:t>shift+enter</a:t>
            </a:r>
            <a:r>
              <a:rPr lang="en-US" altLang="zh-TW" dirty="0"/>
              <a:t> to compile and run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40958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Shutdown </a:t>
            </a:r>
            <a:r>
              <a:rPr lang="en-US" altLang="zh-TW" dirty="0" err="1"/>
              <a:t>jupyter</a:t>
            </a:r>
            <a:r>
              <a:rPr lang="en-US" altLang="zh-TW" dirty="0"/>
              <a:t> (optional)</a:t>
            </a:r>
            <a:endParaRPr lang="zh-TW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348880"/>
            <a:ext cx="6962775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1017439" y="4941168"/>
            <a:ext cx="7303143" cy="10081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4754405" y="6093296"/>
            <a:ext cx="3591304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TW" dirty="0"/>
              <a:t>Return to  the terminal and press  </a:t>
            </a:r>
            <a:r>
              <a:rPr lang="en-US" altLang="zh-TW" dirty="0" err="1"/>
              <a:t>ctrl+c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933333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Update apt-get</a:t>
            </a:r>
            <a:endParaRPr lang="zh-TW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252661"/>
            <a:ext cx="6991350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88238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Install java</a:t>
            </a:r>
            <a:endParaRPr lang="zh-TW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956" y="2060848"/>
            <a:ext cx="6905625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1157289" y="4653136"/>
            <a:ext cx="7303143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63127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Check java version (optional)</a:t>
            </a:r>
            <a:endParaRPr lang="zh-TW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823" y="2204864"/>
            <a:ext cx="7010400" cy="70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10152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Install </a:t>
            </a:r>
            <a:r>
              <a:rPr lang="en-US" altLang="zh-TW" dirty="0" err="1"/>
              <a:t>scala</a:t>
            </a:r>
            <a:endParaRPr lang="zh-TW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053977"/>
            <a:ext cx="6934200" cy="415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1157289" y="4293096"/>
            <a:ext cx="7303143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56133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Install py4j</a:t>
            </a:r>
            <a:endParaRPr lang="zh-TW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276872"/>
            <a:ext cx="697230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85532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Install spark and </a:t>
            </a:r>
            <a:r>
              <a:rPr lang="en-US" altLang="zh-TW" dirty="0" err="1"/>
              <a:t>hadoop</a:t>
            </a:r>
            <a:endParaRPr lang="zh-TW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988840"/>
            <a:ext cx="8514852" cy="447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60129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Put spark file under your home folder</a:t>
            </a:r>
            <a:endParaRPr lang="zh-TW" alt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909011"/>
            <a:ext cx="7436321" cy="4832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2003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GDELT</a:t>
            </a:r>
            <a:endParaRPr lang="zh-TW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62" y="1288109"/>
            <a:ext cx="8988456" cy="5309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529" y="5301208"/>
            <a:ext cx="2172936" cy="144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12724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Unzip spark installation file</a:t>
            </a:r>
            <a:endParaRPr lang="zh-TW" altLang="en-US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492896"/>
            <a:ext cx="6991350" cy="352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06267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Tell python where actually find spark (link </a:t>
            </a:r>
            <a:r>
              <a:rPr lang="en-US" altLang="zh-TW" dirty="0" err="1"/>
              <a:t>pyspark</a:t>
            </a:r>
            <a:r>
              <a:rPr lang="zh-TW" altLang="en-US" dirty="0"/>
              <a:t> </a:t>
            </a:r>
            <a:r>
              <a:rPr lang="en-US" altLang="zh-TW" dirty="0"/>
              <a:t>and </a:t>
            </a:r>
            <a:r>
              <a:rPr lang="en-US" altLang="zh-TW" dirty="0" err="1"/>
              <a:t>jupyter</a:t>
            </a:r>
            <a:r>
              <a:rPr lang="en-US" altLang="zh-TW" dirty="0"/>
              <a:t> notebook)</a:t>
            </a:r>
            <a:endParaRPr lang="zh-TW" altLang="en-US" dirty="0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3512919"/>
            <a:ext cx="5796136" cy="3137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335137"/>
            <a:ext cx="6905625" cy="145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69344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Checking permissions on the spark folder</a:t>
            </a:r>
            <a:endParaRPr lang="zh-TW" alt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204864"/>
            <a:ext cx="8119922" cy="268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067865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Install Spark on Ubuntu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Setting up </a:t>
            </a:r>
            <a:r>
              <a:rPr lang="en-US" altLang="zh-TW" dirty="0" err="1"/>
              <a:t>pyspark</a:t>
            </a:r>
            <a:r>
              <a:rPr lang="en-US" altLang="zh-TW" dirty="0"/>
              <a:t> (you can import </a:t>
            </a:r>
            <a:r>
              <a:rPr lang="en-US" altLang="zh-TW" dirty="0" err="1"/>
              <a:t>pyspark</a:t>
            </a:r>
            <a:r>
              <a:rPr lang="en-US" altLang="zh-TW" dirty="0"/>
              <a:t> not only in the spark directory)</a:t>
            </a:r>
            <a:endParaRPr lang="zh-TW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216750"/>
            <a:ext cx="5791597" cy="4591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005563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Attachment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Related reference link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65735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GDELT PageRank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https://www.forbes.com/sites/kalevleetaru/2015/11/12/whos-connected-to-whom-in-the-global-media/#7d9496a0921b</a:t>
            </a:r>
          </a:p>
          <a:p>
            <a:r>
              <a:rPr lang="en-US" altLang="zh-TW" dirty="0"/>
              <a:t>https://blog.gdeltproject.org/one-click-network-visualization-with-bigquerygephi/</a:t>
            </a:r>
          </a:p>
          <a:p>
            <a:r>
              <a:rPr lang="en-US" altLang="zh-TW" dirty="0"/>
              <a:t>https://www.forbes.com/sites/kalevleetaru/2017/02/27/creating-a-massive-network-visualization-of-the-global-news-landscape-who-links-to-whom/#2f36bea03a70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309806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GDELT data import python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http://nbviewer.jupyter.org/github/JamesPHoughton/Published_Blog_Scripts/blob/master/GDELT%20Wrangler%20-%20Clean.ipynb</a:t>
            </a:r>
          </a:p>
          <a:p>
            <a:r>
              <a:rPr lang="en-US" altLang="zh-TW" dirty="0"/>
              <a:t>https://pypi.python.org/pypi/gdelt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714539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pyspark</a:t>
            </a:r>
            <a:r>
              <a:rPr lang="en-US" altLang="zh-TW" dirty="0"/>
              <a:t> map reduce example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https://spark.apache.org/examples.html</a:t>
            </a:r>
          </a:p>
          <a:p>
            <a:r>
              <a:rPr lang="en-US" altLang="zh-TW" dirty="0"/>
              <a:t>https://annefou.github.io/pyspark/02-mapreduce/</a:t>
            </a:r>
          </a:p>
          <a:p>
            <a:r>
              <a:rPr lang="en-US" altLang="zh-TW" dirty="0"/>
              <a:t>https://spark.apache.org/docs/latest/rdd-programming-guide.html</a:t>
            </a:r>
          </a:p>
          <a:p>
            <a:endParaRPr lang="zh-TW" altLang="en-US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793289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Markov model</a:t>
            </a:r>
            <a:endParaRPr lang="zh-TW" alt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529318"/>
            <a:ext cx="8256612" cy="4764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37679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Exporting </a:t>
            </a:r>
            <a:r>
              <a:rPr lang="en-US" altLang="zh-TW" dirty="0" err="1"/>
              <a:t>ovf</a:t>
            </a:r>
            <a:r>
              <a:rPr lang="en-US" altLang="zh-TW" dirty="0"/>
              <a:t> from VMWare</a:t>
            </a:r>
            <a:endParaRPr lang="zh-TW" alt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114550"/>
            <a:ext cx="6400800" cy="323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1547664" y="4437112"/>
            <a:ext cx="6480720" cy="8640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5724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GDELT</a:t>
            </a:r>
            <a:endParaRPr lang="zh-TW" altLang="en-US" dirty="0"/>
          </a:p>
        </p:txBody>
      </p:sp>
      <p:sp>
        <p:nvSpPr>
          <p:cNvPr id="4" name="矩形 3">
            <a:hlinkClick r:id="rId2"/>
          </p:cNvPr>
          <p:cNvSpPr/>
          <p:nvPr/>
        </p:nvSpPr>
        <p:spPr>
          <a:xfrm>
            <a:off x="5796136" y="1052736"/>
            <a:ext cx="31561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u="sng" dirty="0"/>
              <a:t>GDELT-Event_Codebook-V2.0.pdf</a:t>
            </a:r>
            <a:endParaRPr lang="zh-TW" altLang="en-US" u="sng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312" y="1916832"/>
            <a:ext cx="4396278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01" y="1916832"/>
            <a:ext cx="4519875" cy="395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4976117" y="1389306"/>
            <a:ext cx="34301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GDELT Event Codebook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說明各欄位屬性</a:t>
            </a:r>
          </a:p>
        </p:txBody>
      </p:sp>
    </p:spTree>
    <p:extLst>
      <p:ext uri="{BB962C8B-B14F-4D97-AF65-F5344CB8AC3E}">
        <p14:creationId xmlns:p14="http://schemas.microsoft.com/office/powerpoint/2010/main" val="2393105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GDELT</a:t>
            </a:r>
            <a:endParaRPr lang="zh-TW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484784"/>
            <a:ext cx="4209911" cy="5249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7" y="1654340"/>
            <a:ext cx="4270473" cy="5079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6430980" y="1285008"/>
            <a:ext cx="24835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hlinkClick r:id="rId4"/>
              </a:rPr>
              <a:t>CAMEO.Manual.1.1b3.pdf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2928954" y="1346563"/>
            <a:ext cx="35246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CAMEO Event Code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說明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Event Code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意義</a:t>
            </a:r>
          </a:p>
        </p:txBody>
      </p:sp>
    </p:spTree>
    <p:extLst>
      <p:ext uri="{BB962C8B-B14F-4D97-AF65-F5344CB8AC3E}">
        <p14:creationId xmlns:p14="http://schemas.microsoft.com/office/powerpoint/2010/main" val="1860226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GDELT</a:t>
            </a:r>
            <a:endParaRPr lang="zh-TW" altLang="en-US" dirty="0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11" y="1840746"/>
            <a:ext cx="8775974" cy="1104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3131840" y="1844824"/>
            <a:ext cx="720080" cy="1104207"/>
          </a:xfrm>
          <a:prstGeom prst="rect">
            <a:avLst/>
          </a:prstGeom>
          <a:noFill/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5508104" y="1844824"/>
            <a:ext cx="648072" cy="1104207"/>
          </a:xfrm>
          <a:prstGeom prst="rect">
            <a:avLst/>
          </a:prstGeom>
          <a:noFill/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7884368" y="1840746"/>
            <a:ext cx="648072" cy="1104207"/>
          </a:xfrm>
          <a:prstGeom prst="rect">
            <a:avLst/>
          </a:prstGeom>
          <a:noFill/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467544" y="3284984"/>
            <a:ext cx="38981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Actor1:XI JING PING</a:t>
            </a:r>
          </a:p>
          <a:p>
            <a:r>
              <a:rPr lang="en-US" altLang="zh-TW" dirty="0"/>
              <a:t>Actor2:SOUTH KOREA</a:t>
            </a:r>
          </a:p>
          <a:p>
            <a:r>
              <a:rPr lang="en-US" altLang="zh-TW" dirty="0"/>
              <a:t>EVENTCODE:039 (Engage in negotiation)</a:t>
            </a:r>
            <a:endParaRPr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467594" y="4503388"/>
            <a:ext cx="488999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每一筆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GDELT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資料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,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代表一篇新聞經過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CAMEO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分析後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,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濃縮為</a:t>
            </a:r>
            <a:endParaRPr lang="en-US" altLang="zh-TW" sz="1400" dirty="0">
              <a:solidFill>
                <a:srgbClr val="FF0000"/>
              </a:solidFill>
              <a:latin typeface="+mj-ea"/>
              <a:ea typeface="+mj-ea"/>
            </a:endParaRPr>
          </a:p>
          <a:p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Actor1 , 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對 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Actor2, 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發生了 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Event Code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事件</a:t>
            </a:r>
            <a:endParaRPr lang="en-US" altLang="zh-TW" sz="1400" dirty="0">
              <a:solidFill>
                <a:srgbClr val="FF0000"/>
              </a:solidFill>
              <a:latin typeface="+mj-ea"/>
              <a:ea typeface="+mj-ea"/>
            </a:endParaRPr>
          </a:p>
          <a:p>
            <a:endParaRPr lang="en-US" altLang="zh-TW" sz="1400" dirty="0">
              <a:solidFill>
                <a:srgbClr val="FF0000"/>
              </a:solidFill>
              <a:latin typeface="+mj-ea"/>
              <a:ea typeface="+mj-ea"/>
            </a:endParaRPr>
          </a:p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例如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:</a:t>
            </a:r>
          </a:p>
          <a:p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習近平對南韓達成協議共識</a:t>
            </a:r>
          </a:p>
        </p:txBody>
      </p:sp>
    </p:spTree>
    <p:extLst>
      <p:ext uri="{BB962C8B-B14F-4D97-AF65-F5344CB8AC3E}">
        <p14:creationId xmlns:p14="http://schemas.microsoft.com/office/powerpoint/2010/main" val="1230524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GraphFrame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788024" y="6444044"/>
            <a:ext cx="4211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https://graphframes.github.io/quick-start.html</a:t>
            </a:r>
            <a:endParaRPr lang="zh-TW" altLang="en-US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682" y="1340768"/>
            <a:ext cx="6591646" cy="5083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5053481" y="2555612"/>
            <a:ext cx="368081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 err="1">
                <a:solidFill>
                  <a:srgbClr val="FF0000"/>
                </a:solidFill>
                <a:latin typeface="+mj-ea"/>
                <a:ea typeface="+mj-ea"/>
              </a:rPr>
              <a:t>GraphFrame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需要兩個</a:t>
            </a:r>
            <a:r>
              <a:rPr lang="en-US" altLang="zh-TW" sz="1400" dirty="0" err="1">
                <a:solidFill>
                  <a:srgbClr val="FF0000"/>
                </a:solidFill>
                <a:latin typeface="+mj-ea"/>
                <a:ea typeface="+mj-ea"/>
              </a:rPr>
              <a:t>DataFrame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, 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分別代表</a:t>
            </a:r>
            <a:endParaRPr lang="en-US" altLang="zh-TW" sz="1400" dirty="0">
              <a:solidFill>
                <a:srgbClr val="FF0000"/>
              </a:solidFill>
              <a:latin typeface="+mj-ea"/>
              <a:ea typeface="+mj-ea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Vertex ( id, 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屬性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…)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Edge ( 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來源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, 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目的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, </a:t>
            </a:r>
            <a:r>
              <a:rPr lang="zh-TW" altLang="en-US" sz="1400" dirty="0">
                <a:solidFill>
                  <a:srgbClr val="FF0000"/>
                </a:solidFill>
                <a:latin typeface="+mj-ea"/>
                <a:ea typeface="+mj-ea"/>
              </a:rPr>
              <a:t>關係</a:t>
            </a:r>
            <a:r>
              <a:rPr lang="en-US" altLang="zh-TW" sz="1400" dirty="0">
                <a:solidFill>
                  <a:srgbClr val="FF0000"/>
                </a:solidFill>
                <a:latin typeface="+mj-ea"/>
                <a:ea typeface="+mj-ea"/>
              </a:rPr>
              <a:t>)</a:t>
            </a:r>
            <a:endParaRPr lang="zh-TW" altLang="en-US" sz="14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2301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Import </a:t>
            </a:r>
            <a:r>
              <a:rPr lang="en-US" altLang="zh-TW" dirty="0" err="1"/>
              <a:t>GraphFrame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Run this </a:t>
            </a:r>
            <a:r>
              <a:rPr lang="en-US" altLang="zh-TW" dirty="0" err="1"/>
              <a:t>cmd</a:t>
            </a:r>
            <a:r>
              <a:rPr lang="en-US" altLang="zh-TW" dirty="0"/>
              <a:t> first</a:t>
            </a:r>
          </a:p>
          <a:p>
            <a:pPr lvl="1"/>
            <a:r>
              <a:rPr lang="en-US" altLang="zh-TW" dirty="0"/>
              <a:t>./spark-shell --packages graphframes:graphframes:0.5.0-spark2.1-s_2.11</a:t>
            </a:r>
          </a:p>
          <a:p>
            <a:r>
              <a:rPr lang="en-US" altLang="zh-TW" dirty="0"/>
              <a:t>Put the code below in your python program</a:t>
            </a:r>
          </a:p>
          <a:p>
            <a:pPr lvl="1"/>
            <a:r>
              <a:rPr lang="en-US" altLang="zh-TW" dirty="0"/>
              <a:t>#import spark with </a:t>
            </a:r>
            <a:r>
              <a:rPr lang="en-US" altLang="zh-TW" dirty="0" err="1"/>
              <a:t>graphframes</a:t>
            </a:r>
            <a:endParaRPr lang="en-US" altLang="zh-TW" dirty="0"/>
          </a:p>
          <a:p>
            <a:pPr lvl="1"/>
            <a:r>
              <a:rPr lang="en-US" altLang="zh-TW" dirty="0"/>
              <a:t>spark = </a:t>
            </a:r>
            <a:r>
              <a:rPr lang="en-US" altLang="zh-TW" dirty="0" err="1"/>
              <a:t>SparkSession.builder.appName</a:t>
            </a:r>
            <a:r>
              <a:rPr lang="en-US" altLang="zh-TW" dirty="0"/>
              <a:t>('gdelt_1').</a:t>
            </a:r>
            <a:r>
              <a:rPr lang="en-US" altLang="zh-TW" dirty="0" err="1"/>
              <a:t>config</a:t>
            </a:r>
            <a:r>
              <a:rPr lang="en-US" altLang="zh-TW" dirty="0"/>
              <a:t>("</a:t>
            </a:r>
            <a:r>
              <a:rPr lang="en-US" altLang="zh-TW" dirty="0" err="1">
                <a:solidFill>
                  <a:srgbClr val="FF0000"/>
                </a:solidFill>
              </a:rPr>
              <a:t>spark.jars.packages</a:t>
            </a:r>
            <a:r>
              <a:rPr lang="en-US" altLang="zh-TW" dirty="0">
                <a:solidFill>
                  <a:srgbClr val="FF0000"/>
                </a:solidFill>
              </a:rPr>
              <a:t>", "graphframes:graphframes:0.5.0-spark2.1-s_2.11</a:t>
            </a:r>
            <a:r>
              <a:rPr lang="en-US" altLang="zh-TW" dirty="0"/>
              <a:t>").</a:t>
            </a:r>
            <a:r>
              <a:rPr lang="en-US" altLang="zh-TW" dirty="0" err="1"/>
              <a:t>getOrCreate</a:t>
            </a:r>
            <a:r>
              <a:rPr lang="en-US" altLang="zh-TW" dirty="0"/>
              <a:t>()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02962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公正">
  <a:themeElements>
    <a:clrScheme name="公正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公正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公正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1930</TotalTime>
  <Words>1220</Words>
  <Application>Microsoft Macintosh PowerPoint</Application>
  <PresentationFormat>如螢幕大小 (4:3)</PresentationFormat>
  <Paragraphs>214</Paragraphs>
  <Slides>49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49</vt:i4>
      </vt:variant>
    </vt:vector>
  </HeadingPairs>
  <TitlesOfParts>
    <vt:vector size="57" baseType="lpstr">
      <vt:lpstr>微軟正黑體</vt:lpstr>
      <vt:lpstr>新細明體</vt:lpstr>
      <vt:lpstr>Calibri</vt:lpstr>
      <vt:lpstr>Franklin Gothic Book</vt:lpstr>
      <vt:lpstr>Perpetua</vt:lpstr>
      <vt:lpstr>Wingdings</vt:lpstr>
      <vt:lpstr>Wingdings 2</vt:lpstr>
      <vt:lpstr>公正</vt:lpstr>
      <vt:lpstr>Distributed system project</vt:lpstr>
      <vt:lpstr>Agenda</vt:lpstr>
      <vt:lpstr>Install Spark on Ubuntu</vt:lpstr>
      <vt:lpstr>GDELT</vt:lpstr>
      <vt:lpstr>GDELT</vt:lpstr>
      <vt:lpstr>GDELT</vt:lpstr>
      <vt:lpstr>GDELT</vt:lpstr>
      <vt:lpstr>GraphFrame</vt:lpstr>
      <vt:lpstr>Import GraphFrame</vt:lpstr>
      <vt:lpstr>GraphFrame Python</vt:lpstr>
      <vt:lpstr>Before Implement</vt:lpstr>
      <vt:lpstr>Before Implement</vt:lpstr>
      <vt:lpstr>Demo-20160218230000.export.CSV</vt:lpstr>
      <vt:lpstr>Demo-20160218230000.export.CSV</vt:lpstr>
      <vt:lpstr>Demo-20160218230000.export.CSV</vt:lpstr>
      <vt:lpstr>Demo-20160218230000.export.CSV</vt:lpstr>
      <vt:lpstr>Demo-20160218230000.export.CSV</vt:lpstr>
      <vt:lpstr>Spark SQL</vt:lpstr>
      <vt:lpstr>Demo-20160218230000.export.CSV</vt:lpstr>
      <vt:lpstr>Demo-gdelt_small_data</vt:lpstr>
      <vt:lpstr>Requirement fulfillment</vt:lpstr>
      <vt:lpstr>後續延伸應用-金價波動預測</vt:lpstr>
      <vt:lpstr>後續延伸應用-搭配Markov分析</vt:lpstr>
      <vt:lpstr>Q &amp; A</vt:lpstr>
      <vt:lpstr>Attachment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Install Spark on Ubuntu</vt:lpstr>
      <vt:lpstr>Attachment</vt:lpstr>
      <vt:lpstr>GDELT PageRank</vt:lpstr>
      <vt:lpstr>GDELT data import python</vt:lpstr>
      <vt:lpstr>pyspark map reduce example</vt:lpstr>
      <vt:lpstr>Markov model</vt:lpstr>
      <vt:lpstr>Exporting ovf from VMWare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林靖耀</dc:creator>
  <cp:lastModifiedBy>Microsoft Office 使用者</cp:lastModifiedBy>
  <cp:revision>265</cp:revision>
  <dcterms:created xsi:type="dcterms:W3CDTF">2017-10-22T08:01:22Z</dcterms:created>
  <dcterms:modified xsi:type="dcterms:W3CDTF">2018-10-16T11:24:26Z</dcterms:modified>
</cp:coreProperties>
</file>

<file path=docProps/thumbnail.jpeg>
</file>